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  <p:sldId id="256" r:id="rId3"/>
    <p:sldId id="268" r:id="rId4"/>
    <p:sldId id="259" r:id="rId5"/>
    <p:sldId id="260" r:id="rId6"/>
    <p:sldId id="278" r:id="rId7"/>
    <p:sldId id="277" r:id="rId8"/>
    <p:sldId id="276" r:id="rId9"/>
    <p:sldId id="261" r:id="rId10"/>
    <p:sldId id="263" r:id="rId11"/>
    <p:sldId id="258" r:id="rId12"/>
    <p:sldId id="264" r:id="rId13"/>
    <p:sldId id="265" r:id="rId14"/>
    <p:sldId id="272" r:id="rId15"/>
    <p:sldId id="266" r:id="rId16"/>
    <p:sldId id="262" r:id="rId17"/>
    <p:sldId id="275" r:id="rId18"/>
    <p:sldId id="270" r:id="rId19"/>
    <p:sldId id="269" r:id="rId20"/>
    <p:sldId id="274" r:id="rId21"/>
    <p:sldId id="27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21.05.2012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C2B867-76D2-49F2-9638-BAF3ED3B1F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21.05.2012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21.05.2012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21.05.2012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21.05.2012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21.05.2012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21.05.2012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21.05.2012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F:\&#1103;&#1087;&#1086;&#1085;&#1089;&#1082;&#1072;&#1103;%20&#1084;&#1077;&#1083;.mp3" TargetMode="Externa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ru.wikipedia.org/wiki/%D0%9F%D0%BE%D1%8D%D0%B7%D0%B8%D1%8F" TargetMode="External"/><Relationship Id="rId3" Type="http://schemas.openxmlformats.org/officeDocument/2006/relationships/hyperlink" Target="http://ru.wikipedia.org/wiki/%D0%90%D0%BD%D0%B3%D0%BB%D0%B8%D0%B9%D1%81%D0%BA%D0%B8%D0%B9_%D1%8F%D0%B7%D1%8B%D0%BA" TargetMode="External"/><Relationship Id="rId7" Type="http://schemas.openxmlformats.org/officeDocument/2006/relationships/hyperlink" Target="http://ru.wikipedia.org/wiki/%D0%AF%D0%BF%D0%BE%D0%BD%D0%B8%D1%8F" TargetMode="External"/><Relationship Id="rId2" Type="http://schemas.openxmlformats.org/officeDocument/2006/relationships/hyperlink" Target="http://ru.wikipedia.org/wiki/%D0%A4%D1%80%D0%B0%D0%BD%D1%86%D1%83%D0%B7%D1%81%D0%BA%D0%B8%D0%B9_%D1%8F%D0%B7%D1%8B%D0%B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ru.wikipedia.org/wiki/XX_%D0%B2%D0%B5%D0%BA" TargetMode="External"/><Relationship Id="rId5" Type="http://schemas.openxmlformats.org/officeDocument/2006/relationships/hyperlink" Target="http://ru.wikipedia.org/wiki/%D0%A1%D0%A8%D0%90" TargetMode="External"/><Relationship Id="rId4" Type="http://schemas.openxmlformats.org/officeDocument/2006/relationships/hyperlink" Target="http://ru.wikipedia.org/wiki/%D0%A1%D1%82%D0%B8%D1%85%D0%BE%D1%82%D0%B2%D0%BE%D1%80%D0%B5%D0%BD%D0%B8%D0%B5" TargetMode="External"/><Relationship Id="rId9" Type="http://schemas.openxmlformats.org/officeDocument/2006/relationships/hyperlink" Target="http://ru.wikipedia.org/wiki/%D0%A0%D0%BE%D1%81%D1%81%D0%B8%D1%8F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8"/>
          <p:cNvSpPr>
            <a:spLocks noGrp="1" noChangeArrowheads="1"/>
          </p:cNvSpPr>
          <p:nvPr>
            <p:ph type="title"/>
          </p:nvPr>
        </p:nvSpPr>
        <p:spPr>
          <a:xfrm>
            <a:off x="142875" y="274638"/>
            <a:ext cx="7358063" cy="1143000"/>
          </a:xfrm>
        </p:spPr>
        <p:txBody>
          <a:bodyPr>
            <a:normAutofit fontScale="90000"/>
          </a:bodyPr>
          <a:lstStyle/>
          <a:p>
            <a:pPr algn="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700" b="1" dirty="0" smtClean="0"/>
              <a:t>Мастер-класс 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b="1" dirty="0" smtClean="0"/>
              <a:t>«Практико-ориентированная деятельность педагога-психолога в осуществлении </a:t>
            </a:r>
            <a:br>
              <a:rPr lang="ru-RU" sz="2700" b="1" dirty="0" smtClean="0"/>
            </a:br>
            <a:r>
              <a:rPr lang="ru-RU" sz="2700" b="1" dirty="0" smtClean="0"/>
              <a:t>психологической</a:t>
            </a:r>
            <a:br>
              <a:rPr lang="ru-RU" sz="2700" b="1" dirty="0" smtClean="0"/>
            </a:br>
            <a:r>
              <a:rPr lang="ru-RU" sz="2700" b="1" dirty="0" smtClean="0"/>
              <a:t> подготовки учащихся</a:t>
            </a:r>
            <a:br>
              <a:rPr lang="ru-RU" sz="2700" b="1" dirty="0" smtClean="0"/>
            </a:br>
            <a:r>
              <a:rPr lang="ru-RU" sz="2700" b="1" dirty="0" smtClean="0"/>
              <a:t> к сдаче </a:t>
            </a:r>
            <a:br>
              <a:rPr lang="ru-RU" sz="2700" b="1" dirty="0" smtClean="0"/>
            </a:br>
            <a:r>
              <a:rPr lang="ru-RU" sz="2700" b="1" dirty="0" smtClean="0"/>
              <a:t>ГИА и ЕГЭ»</a:t>
            </a:r>
            <a:endParaRPr lang="ru-RU" sz="2700" dirty="0"/>
          </a:p>
        </p:txBody>
      </p:sp>
      <p:pic>
        <p:nvPicPr>
          <p:cNvPr id="5124" name="Picture 5" descr="C:\Users\Test\Documents\медведева ИВ\IMG_012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57158" y="1928802"/>
            <a:ext cx="3571875" cy="4714884"/>
          </a:xfrm>
          <a:noFill/>
        </p:spPr>
      </p:pic>
      <p:sp>
        <p:nvSpPr>
          <p:cNvPr id="2054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214942" y="2928933"/>
            <a:ext cx="3929058" cy="3929067"/>
          </a:xfrm>
        </p:spPr>
        <p:txBody>
          <a:bodyPr>
            <a:normAutofit lnSpcReduction="10000"/>
          </a:bodyPr>
          <a:lstStyle/>
          <a:p>
            <a:pPr eaLnBrk="1" hangingPunct="1">
              <a:buFontTx/>
              <a:buNone/>
              <a:defRPr/>
            </a:pPr>
            <a:r>
              <a:rPr lang="ru-RU" dirty="0" smtClean="0"/>
              <a:t>   Педагог-психолог высшей квалификационной категории МАОУ «СОШ  №5»  города Лениногорска РТ</a:t>
            </a:r>
          </a:p>
          <a:p>
            <a:pPr eaLnBrk="1" hangingPunct="1">
              <a:buFontTx/>
              <a:buNone/>
              <a:defRPr/>
            </a:pPr>
            <a:r>
              <a:rPr lang="ru-RU" dirty="0" smtClean="0"/>
              <a:t>   Ирина Викторовна Медведева</a:t>
            </a:r>
          </a:p>
        </p:txBody>
      </p:sp>
      <p:pic>
        <p:nvPicPr>
          <p:cNvPr id="5125" name="Picture 2" descr="C:\Users\ICL\Desktop\анимашки\d975f6e0a8dd4d797eb07eab3b3a8a8a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08888" y="0"/>
            <a:ext cx="1535112" cy="155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11300"/>
          </a:xfrm>
        </p:spPr>
        <p:txBody>
          <a:bodyPr/>
          <a:lstStyle/>
          <a:p>
            <a:pPr algn="ctr">
              <a:defRPr/>
            </a:pPr>
            <a:r>
              <a:rPr lang="ru-RU" sz="3200" dirty="0" smtClean="0"/>
              <a:t>Психологическое сопровождение подготовки к ЕГЭ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71688"/>
            <a:ext cx="8229600" cy="4024312"/>
          </a:xfrm>
        </p:spPr>
        <p:txBody>
          <a:bodyPr/>
          <a:lstStyle/>
          <a:p>
            <a:pPr algn="just">
              <a:defRPr/>
            </a:pPr>
            <a:r>
              <a:rPr lang="ru-RU" sz="2800" dirty="0" smtClean="0"/>
              <a:t>Диагностика (индивидуальная и групповая ). </a:t>
            </a:r>
          </a:p>
          <a:p>
            <a:pPr algn="just">
              <a:defRPr/>
            </a:pPr>
            <a:r>
              <a:rPr lang="ru-RU" sz="2800" dirty="0" smtClean="0"/>
              <a:t>Консультирование и просвещение (индивидуальное и групповое). </a:t>
            </a:r>
          </a:p>
          <a:p>
            <a:pPr algn="just">
              <a:defRPr/>
            </a:pPr>
            <a:r>
              <a:rPr lang="ru-RU" sz="2800" dirty="0" smtClean="0"/>
              <a:t>Развивающая работа (индивидуальная и групповая). </a:t>
            </a:r>
          </a:p>
          <a:p>
            <a:pPr algn="just">
              <a:defRPr/>
            </a:pPr>
            <a:r>
              <a:rPr lang="ru-RU" sz="2800" dirty="0" err="1" smtClean="0"/>
              <a:t>Психопрофилактика</a:t>
            </a:r>
            <a:r>
              <a:rPr lang="ru-RU" sz="2800" dirty="0" smtClean="0"/>
              <a:t> </a:t>
            </a:r>
          </a:p>
          <a:p>
            <a:pPr algn="just">
              <a:defRPr/>
            </a:pPr>
            <a:endParaRPr lang="ru-RU" dirty="0" smtClean="0"/>
          </a:p>
          <a:p>
            <a:pPr algn="just">
              <a:defRPr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Направления работы по группам сопровождения</a:t>
            </a:r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1785925"/>
          <a:ext cx="8553480" cy="4511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9878"/>
                <a:gridCol w="2643206"/>
                <a:gridCol w="3000396"/>
              </a:tblGrid>
              <a:tr h="463239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Родители 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Учащиеся 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Педагоги </a:t>
                      </a:r>
                      <a:endParaRPr lang="ru-RU" sz="3200" dirty="0"/>
                    </a:p>
                  </a:txBody>
                  <a:tcPr/>
                </a:tc>
              </a:tr>
              <a:tr h="463239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Обучение навыкам организации оптимального общения и создания обстановки психологического комфорта</a:t>
                      </a:r>
                      <a:endParaRPr lang="ru-RU" sz="2800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Обучение навыкам </a:t>
                      </a:r>
                      <a:r>
                        <a:rPr lang="ru-RU" sz="28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самоорганиза</a:t>
                      </a:r>
                      <a:endParaRPr lang="ru-RU" sz="2800" dirty="0" smtClean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  <a:p>
                      <a:pPr algn="ctr"/>
                      <a:r>
                        <a:rPr lang="ru-RU" sz="28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ции</a:t>
                      </a:r>
                      <a:r>
                        <a:rPr lang="ru-RU" sz="28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, релаксации</a:t>
                      </a:r>
                      <a:r>
                        <a:rPr lang="ru-RU" sz="280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и аутотренинга</a:t>
                      </a:r>
                      <a:endParaRPr lang="ru-RU" sz="2800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Обучение навыкам  </a:t>
                      </a:r>
                      <a:r>
                        <a:rPr lang="ru-RU" sz="2800" dirty="0" err="1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саморегуляции</a:t>
                      </a:r>
                      <a:r>
                        <a:rPr lang="ru-RU" sz="28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и сохранения психического</a:t>
                      </a:r>
                      <a:r>
                        <a:rPr lang="ru-RU" sz="2800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 здоровья</a:t>
                      </a:r>
                      <a:endParaRPr lang="ru-RU" sz="2800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dirty="0" smtClean="0"/>
              <a:t>Диагностическое направление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defRPr/>
            </a:pPr>
            <a:r>
              <a:rPr lang="ru-RU" sz="2800" dirty="0" smtClean="0"/>
              <a:t>Подготовительным этапом для прогнозирования возникновения возможных трудностей при подготовке и сдаче ЕГЭ можно считать итоги   плановой диагностики, проведенной на более ранних этапах.</a:t>
            </a:r>
          </a:p>
          <a:p>
            <a:pPr algn="just">
              <a:defRPr/>
            </a:pPr>
            <a:r>
              <a:rPr lang="ru-RU" sz="2800" dirty="0" smtClean="0"/>
              <a:t>Изучение личностных и познавательных особенностей.</a:t>
            </a:r>
          </a:p>
          <a:p>
            <a:pPr>
              <a:defRPr/>
            </a:pPr>
            <a:r>
              <a:rPr lang="ru-RU" sz="2800" dirty="0" smtClean="0"/>
              <a:t>Наблюдение, беседы, анкетирование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algn="ctr">
              <a:defRPr/>
            </a:pPr>
            <a:r>
              <a:rPr lang="ru-RU" dirty="0" smtClean="0"/>
              <a:t>Консультирование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50" y="1285875"/>
            <a:ext cx="8229600" cy="4738688"/>
          </a:xfrm>
        </p:spPr>
        <p:txBody>
          <a:bodyPr/>
          <a:lstStyle/>
          <a:p>
            <a:pPr algn="just">
              <a:defRPr/>
            </a:pPr>
            <a:r>
              <a:rPr lang="ru-RU" dirty="0" smtClean="0"/>
              <a:t>Индивидуальное и групповое консультирование  обучающихся и их родителей по вопросам подготовки к сдаче ЕГЭ</a:t>
            </a:r>
          </a:p>
          <a:p>
            <a:pPr algn="just">
              <a:lnSpc>
                <a:spcPct val="80000"/>
              </a:lnSpc>
              <a:defRPr/>
            </a:pPr>
            <a:r>
              <a:rPr lang="ru-RU" dirty="0" smtClean="0"/>
              <a:t>Просвещение педагогов по вопросам психологической подготовки к ЕГЭ в рамках ШМО, МО классных руководителей старшего звена</a:t>
            </a:r>
          </a:p>
          <a:p>
            <a:pPr algn="just">
              <a:defRPr/>
            </a:pPr>
            <a:endParaRPr lang="ru-RU" dirty="0" smtClean="0"/>
          </a:p>
          <a:p>
            <a:pPr algn="just">
              <a:defRPr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5" name="Rectangle 5"/>
          <p:cNvSpPr>
            <a:spLocks noGrp="1" noChangeArrowheads="1"/>
          </p:cNvSpPr>
          <p:nvPr>
            <p:ph type="title"/>
          </p:nvPr>
        </p:nvSpPr>
        <p:spPr>
          <a:xfrm>
            <a:off x="468313" y="0"/>
            <a:ext cx="8229600" cy="11430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2800" dirty="0"/>
              <a:t>Индивидуальная консультация с учащимся 11-го </a:t>
            </a:r>
            <a:r>
              <a:rPr lang="ru-RU" sz="2800" dirty="0" smtClean="0"/>
              <a:t>класса по профессиональному самоопределению</a:t>
            </a:r>
            <a:endParaRPr lang="ru-RU" sz="2800" dirty="0"/>
          </a:p>
        </p:txBody>
      </p:sp>
      <p:pic>
        <p:nvPicPr>
          <p:cNvPr id="45059" name="Picture 4" descr="DSC00085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1196975"/>
            <a:ext cx="9144000" cy="6192838"/>
          </a:xfrm>
          <a:noFill/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ru-RU" dirty="0" smtClean="0"/>
              <a:t>Развивающая работа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defRPr/>
            </a:pPr>
            <a:r>
              <a:rPr lang="ru-RU" dirty="0" smtClean="0"/>
              <a:t>Развитие познавательной сферы учащихся: внимания, памяти, мышления, воображения и т.д.;</a:t>
            </a:r>
          </a:p>
          <a:p>
            <a:pPr algn="just">
              <a:defRPr/>
            </a:pPr>
            <a:r>
              <a:rPr lang="ru-RU" dirty="0" smtClean="0"/>
              <a:t>Снятие тревожности, формирование адекватной самооценки;</a:t>
            </a:r>
          </a:p>
          <a:p>
            <a:pPr algn="just">
              <a:defRPr/>
            </a:pPr>
            <a:r>
              <a:rPr lang="ru-RU" dirty="0" smtClean="0"/>
              <a:t>Развития произвольности, навыков  самоорганизации и самоконтроля.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Методы и приёмы психологической подготовки к ЕГЭ и ГИА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Аутотренинг </a:t>
            </a:r>
          </a:p>
          <a:p>
            <a:r>
              <a:rPr lang="ru-RU" b="1" dirty="0" smtClean="0"/>
              <a:t>Релаксация</a:t>
            </a:r>
          </a:p>
          <a:p>
            <a:r>
              <a:rPr lang="ru-RU" b="1" dirty="0" smtClean="0"/>
              <a:t>Музыкотерапия </a:t>
            </a:r>
          </a:p>
          <a:p>
            <a:r>
              <a:rPr lang="ru-RU" b="1" dirty="0" smtClean="0"/>
              <a:t>Общение с природой</a:t>
            </a:r>
          </a:p>
          <a:p>
            <a:r>
              <a:rPr lang="ru-RU" b="1" dirty="0" smtClean="0"/>
              <a:t>Смена видов деятельности</a:t>
            </a:r>
          </a:p>
          <a:p>
            <a:r>
              <a:rPr lang="ru-RU" b="1" dirty="0" smtClean="0"/>
              <a:t>Повышение самооценки</a:t>
            </a:r>
          </a:p>
          <a:p>
            <a:r>
              <a:rPr lang="ru-RU" b="1" dirty="0" smtClean="0"/>
              <a:t>Ликвидация отрицательных переживаний</a:t>
            </a:r>
          </a:p>
          <a:p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04800" y="214290"/>
            <a:ext cx="8686800" cy="64294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релаксация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304800" y="1000108"/>
            <a:ext cx="8686800" cy="5572164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dirty="0" smtClean="0"/>
              <a:t>			</a:t>
            </a:r>
            <a:r>
              <a:rPr lang="ru-RU" sz="4000" b="1" dirty="0" smtClean="0"/>
              <a:t>«Дыхательная релаксация».</a:t>
            </a:r>
          </a:p>
          <a:p>
            <a:pPr>
              <a:buNone/>
            </a:pPr>
            <a:r>
              <a:rPr lang="ru-RU" dirty="0" smtClean="0"/>
              <a:t>		Глубокий вдох, задержать дыхание и долгий выдох. (Повторить 3 раза) дыхательная релаксация удобна тем, что ее можно применять прямо на экзамене, и быстро достичь расслабления.</a:t>
            </a:r>
          </a:p>
          <a:p>
            <a:pPr algn="ctr">
              <a:buNone/>
            </a:pPr>
            <a:r>
              <a:rPr lang="ru-RU" sz="4000" b="1" dirty="0" smtClean="0"/>
              <a:t>«Мышечная релаксация».</a:t>
            </a:r>
          </a:p>
          <a:p>
            <a:pPr>
              <a:buNone/>
            </a:pPr>
            <a:r>
              <a:rPr lang="ru-RU" dirty="0" smtClean="0"/>
              <a:t>		Состояние тревоги обычно связано с мышечным напряжением. Иногда для того, чтобы достичь спокойствия, достаточно бывает расслабиться. Сначала мышцы необходимо специально сильно напрячь, затем расслабить.</a:t>
            </a:r>
          </a:p>
          <a:p>
            <a:pPr>
              <a:buNone/>
            </a:pPr>
            <a:r>
              <a:rPr lang="ru-RU" dirty="0" smtClean="0"/>
              <a:t>		«Представьте, что в левой руке у вас лимон. Сожмите руку в кулак так сильно, чтобы из лимона начал капать сок. Еще сильнее. А теперь бросьте лимон и почувствуйте, как ваша рука расслабилась, как ей приятно и спокойно». (Повторять с каждой рукой по 3 раза).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3" y="214290"/>
            <a:ext cx="8739208" cy="6500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японская мел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4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Повышение самооценки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dirty="0" smtClean="0"/>
              <a:t>Упражнение «Ты – молодец!»</a:t>
            </a:r>
          </a:p>
          <a:p>
            <a:r>
              <a:rPr lang="ru-RU" sz="4000" dirty="0" smtClean="0"/>
              <a:t>Упражнение «</a:t>
            </a:r>
            <a:r>
              <a:rPr lang="ru-RU" sz="4000" dirty="0" err="1" smtClean="0"/>
              <a:t>Хвасталки</a:t>
            </a:r>
            <a:r>
              <a:rPr lang="ru-RU" sz="4000" dirty="0" smtClean="0"/>
              <a:t>»</a:t>
            </a:r>
          </a:p>
          <a:p>
            <a:r>
              <a:rPr lang="ru-RU" sz="4000" dirty="0" smtClean="0"/>
              <a:t>Упражнение «Раскрасить любовью»</a:t>
            </a:r>
          </a:p>
          <a:p>
            <a:pPr algn="just"/>
            <a:r>
              <a:rPr lang="ru-RU" sz="4000" dirty="0" smtClean="0"/>
              <a:t>Упражнение «Без ложной скромности»</a:t>
            </a:r>
          </a:p>
          <a:p>
            <a:pPr algn="just"/>
            <a:r>
              <a:rPr lang="ru-RU" sz="4000" dirty="0" smtClean="0"/>
              <a:t>Тетрадь </a:t>
            </a:r>
            <a:r>
              <a:rPr lang="ru-RU" sz="4000" smtClean="0"/>
              <a:t>моих достижений </a:t>
            </a:r>
            <a:endParaRPr lang="ru-RU" sz="4000" dirty="0" smtClean="0"/>
          </a:p>
          <a:p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Цель: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4000" b="1" dirty="0" smtClean="0"/>
              <a:t>Ознакомление с системой  психологической подготовки к ЕГЭ И ГИА</a:t>
            </a:r>
          </a:p>
          <a:p>
            <a:pPr algn="just">
              <a:buNone/>
            </a:pPr>
            <a:endParaRPr lang="ru-RU" dirty="0" smtClean="0"/>
          </a:p>
          <a:p>
            <a:pPr algn="just">
              <a:buNone/>
            </a:pPr>
            <a:endParaRPr lang="ru-RU" dirty="0"/>
          </a:p>
        </p:txBody>
      </p:sp>
      <p:pic>
        <p:nvPicPr>
          <p:cNvPr id="6" name="Picture 3" descr="C:\Users\Test\Documents\анимашки для презентаций\i.jpg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3538294"/>
            <a:ext cx="2571755" cy="2435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DSC001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214414" y="1857364"/>
            <a:ext cx="6940641" cy="4357718"/>
          </a:xfrm>
          <a:prstGeom prst="rect">
            <a:avLst/>
          </a:prstGeom>
          <a:noFill/>
          <a:ln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Упражнение «</a:t>
            </a:r>
            <a:r>
              <a:rPr lang="ru-RU" dirty="0" err="1" smtClean="0"/>
              <a:t>Хвасталки</a:t>
            </a:r>
            <a:r>
              <a:rPr lang="ru-RU" dirty="0" smtClean="0"/>
              <a:t>»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Итоговый круг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/>
              <a:t>Что, из предложенного на мастер-классе можно применить в практике подготовки к ЕГЭ и ГИА?</a:t>
            </a:r>
          </a:p>
          <a:p>
            <a:pPr algn="just"/>
            <a:r>
              <a:rPr lang="ru-RU" dirty="0" smtClean="0"/>
              <a:t>Что интересного, что полезного было на мастер-классе?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синквейн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b="1" dirty="0" smtClean="0">
                <a:solidFill>
                  <a:schemeClr val="bg2">
                    <a:lumMod val="25000"/>
                  </a:schemeClr>
                </a:solidFill>
              </a:rPr>
              <a:t>		</a:t>
            </a:r>
            <a:r>
              <a:rPr lang="ru-RU" b="1" dirty="0" err="1" smtClean="0">
                <a:solidFill>
                  <a:schemeClr val="bg2">
                    <a:lumMod val="25000"/>
                  </a:schemeClr>
                </a:solidFill>
              </a:rPr>
              <a:t>Синквейн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(от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hlinkClick r:id="rId2" tooltip="Французский язык"/>
              </a:rPr>
              <a:t>фр.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 </a:t>
            </a:r>
            <a:r>
              <a:rPr lang="fr-FR" i="1" dirty="0" smtClean="0">
                <a:solidFill>
                  <a:schemeClr val="bg2">
                    <a:lumMod val="25000"/>
                  </a:schemeClr>
                </a:solidFill>
              </a:rPr>
              <a:t>cinquains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hlinkClick r:id="rId3" tooltip="Английский язык"/>
              </a:rPr>
              <a:t>англ.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 </a:t>
            </a:r>
            <a:r>
              <a:rPr lang="ru-RU" i="1" dirty="0" err="1" smtClean="0">
                <a:solidFill>
                  <a:schemeClr val="bg2">
                    <a:lumMod val="25000"/>
                  </a:schemeClr>
                </a:solidFill>
              </a:rPr>
              <a:t>cinquain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) —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пятистрочная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hlinkClick r:id="rId4" tooltip="Стихотворение"/>
              </a:rPr>
              <a:t>стихотворная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форма, возникшая в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hlinkClick r:id="rId5" tooltip="США"/>
              </a:rPr>
              <a:t>США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в начале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hlinkClick r:id="rId6" tooltip="XX век"/>
              </a:rPr>
              <a:t>XX века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под влиянием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hlinkClick r:id="rId7" tooltip="Япония"/>
              </a:rPr>
              <a:t>японской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hlinkClick r:id="rId8" tooltip="Поэзия"/>
              </a:rPr>
              <a:t>поэзии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. В дальнейшем стала использоваться (в последнее время, с 1997 года, и в 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  <a:hlinkClick r:id="rId9" tooltip="Россия"/>
              </a:rPr>
              <a:t>России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) в дидактических целях, как эффективный метод развития образной речи, который позволяет быстро получить результат. Ряд методистов полагает, что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синквейны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полезны в качестве инструмента для </a:t>
            </a:r>
            <a:r>
              <a:rPr lang="ru-RU" dirty="0" err="1" smtClean="0">
                <a:solidFill>
                  <a:schemeClr val="bg2">
                    <a:lumMod val="25000"/>
                  </a:schemeClr>
                </a:solidFill>
              </a:rPr>
              <a:t>синтезирования</a:t>
            </a:r>
            <a:r>
              <a:rPr lang="ru-RU" dirty="0" smtClean="0">
                <a:solidFill>
                  <a:schemeClr val="bg2">
                    <a:lumMod val="25000"/>
                  </a:schemeClr>
                </a:solidFill>
              </a:rPr>
              <a:t> сложной информации, в качестве среза оценки понятийного и словарного багажа учащихся.</a:t>
            </a:r>
          </a:p>
          <a:p>
            <a:pPr algn="just"/>
            <a:endParaRPr lang="ru-RU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Синквейн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b="1" dirty="0" err="1" smtClean="0"/>
              <a:t>Синквейн</a:t>
            </a:r>
            <a:r>
              <a:rPr lang="ru-RU" dirty="0" smtClean="0"/>
              <a:t> (от фр. </a:t>
            </a:r>
            <a:r>
              <a:rPr lang="ru-RU" b="1" dirty="0" err="1" smtClean="0"/>
              <a:t>cinquains</a:t>
            </a:r>
            <a:r>
              <a:rPr lang="ru-RU" dirty="0" smtClean="0"/>
              <a:t>, англ. </a:t>
            </a:r>
            <a:r>
              <a:rPr lang="ru-RU" b="1" dirty="0" err="1" smtClean="0"/>
              <a:t>cinquain</a:t>
            </a:r>
            <a:r>
              <a:rPr lang="ru-RU" dirty="0" smtClean="0"/>
              <a:t>) – это творческая работа, которая имеет короткую форму стихотворения, состоящего из пяти нерифмованных строк.</a:t>
            </a:r>
          </a:p>
          <a:p>
            <a:pPr algn="just"/>
            <a:r>
              <a:rPr lang="ru-RU" b="1" dirty="0" err="1" smtClean="0"/>
              <a:t>Синквейн</a:t>
            </a:r>
            <a:r>
              <a:rPr lang="ru-RU" dirty="0" smtClean="0"/>
              <a:t> – это не простое стихотворение, а стихотворение, написанное по следующим правилам:</a:t>
            </a:r>
          </a:p>
          <a:p>
            <a:pPr algn="just"/>
            <a:r>
              <a:rPr lang="ru-RU" dirty="0" smtClean="0"/>
              <a:t>1 строка – одно существительное, выражающее главную тему </a:t>
            </a:r>
            <a:r>
              <a:rPr lang="ru-RU" dirty="0" err="1" smtClean="0"/>
              <a:t>cинквейна</a:t>
            </a:r>
            <a:r>
              <a:rPr lang="ru-RU" dirty="0" smtClean="0"/>
              <a:t>.</a:t>
            </a:r>
          </a:p>
          <a:p>
            <a:pPr algn="just"/>
            <a:r>
              <a:rPr lang="ru-RU" dirty="0" smtClean="0"/>
              <a:t>2 строка – два прилагательных, выражающих главную мысль.</a:t>
            </a:r>
          </a:p>
          <a:p>
            <a:pPr algn="just"/>
            <a:r>
              <a:rPr lang="ru-RU" dirty="0" smtClean="0"/>
              <a:t>3 строка – три глагола, описывающие действия в рамках темы.</a:t>
            </a:r>
          </a:p>
          <a:p>
            <a:pPr algn="just"/>
            <a:r>
              <a:rPr lang="ru-RU" dirty="0" smtClean="0"/>
              <a:t>4 строка – фраза, несущая определенный смысл.</a:t>
            </a:r>
          </a:p>
          <a:p>
            <a:pPr algn="just"/>
            <a:r>
              <a:rPr lang="ru-RU" dirty="0" smtClean="0"/>
              <a:t>5 строка – заключение в форме существительного (ассоциация с первым словом).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темы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Весна</a:t>
            </a:r>
          </a:p>
          <a:p>
            <a:r>
              <a:rPr lang="ru-RU" dirty="0" smtClean="0"/>
              <a:t>Подруга </a:t>
            </a:r>
          </a:p>
          <a:p>
            <a:r>
              <a:rPr lang="ru-RU" dirty="0" smtClean="0"/>
              <a:t>Отпуск</a:t>
            </a:r>
          </a:p>
          <a:p>
            <a:r>
              <a:rPr lang="ru-RU" dirty="0" smtClean="0"/>
              <a:t>Школа </a:t>
            </a:r>
          </a:p>
          <a:p>
            <a:r>
              <a:rPr lang="ru-RU" dirty="0" smtClean="0"/>
              <a:t>Семья </a:t>
            </a:r>
          </a:p>
          <a:p>
            <a:r>
              <a:rPr lang="ru-RU" dirty="0" smtClean="0"/>
              <a:t>Мечта</a:t>
            </a:r>
          </a:p>
          <a:p>
            <a:r>
              <a:rPr lang="ru-RU" dirty="0" smtClean="0"/>
              <a:t>Работа </a:t>
            </a:r>
            <a:endParaRPr lang="ru-RU" dirty="0" smtClean="0"/>
          </a:p>
          <a:p>
            <a:r>
              <a:rPr lang="ru-RU" dirty="0" smtClean="0"/>
              <a:t>Экзамен - пишут все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экзамен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Мрачный, нервный.</a:t>
            </a:r>
          </a:p>
          <a:p>
            <a:r>
              <a:rPr lang="ru-RU" dirty="0" smtClean="0"/>
              <a:t>Огорчает, убивает, выводит.</a:t>
            </a:r>
          </a:p>
          <a:p>
            <a:r>
              <a:rPr lang="ru-RU" dirty="0" smtClean="0"/>
              <a:t>Скорей бы написать его.</a:t>
            </a:r>
          </a:p>
          <a:p>
            <a:r>
              <a:rPr lang="ru-RU" smtClean="0"/>
              <a:t>Ужас!</a:t>
            </a:r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семьи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285992"/>
            <a:ext cx="8686800" cy="3794133"/>
          </a:xfrm>
        </p:spPr>
        <p:txBody>
          <a:bodyPr/>
          <a:lstStyle/>
          <a:p>
            <a:r>
              <a:rPr lang="ru-RU" sz="3600" dirty="0" smtClean="0"/>
              <a:t>Семья слонов</a:t>
            </a:r>
          </a:p>
          <a:p>
            <a:r>
              <a:rPr lang="ru-RU" sz="3600" dirty="0" smtClean="0"/>
              <a:t>Семья дельфинов</a:t>
            </a:r>
          </a:p>
          <a:p>
            <a:r>
              <a:rPr lang="ru-RU" sz="3600" dirty="0" smtClean="0"/>
              <a:t>Семья гепардов</a:t>
            </a:r>
          </a:p>
          <a:p>
            <a:r>
              <a:rPr lang="ru-RU" sz="3600" dirty="0" smtClean="0"/>
              <a:t>Семья кошек</a:t>
            </a:r>
          </a:p>
          <a:p>
            <a:r>
              <a:rPr lang="ru-RU" sz="3600" dirty="0" smtClean="0"/>
              <a:t>Семья кенгуру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err="1" smtClean="0"/>
              <a:t>графити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b="1" dirty="0" smtClean="0"/>
              <a:t>Чему могу научиться на экзамене?</a:t>
            </a:r>
          </a:p>
          <a:p>
            <a:r>
              <a:rPr lang="ru-RU" sz="3600" b="1" dirty="0" smtClean="0"/>
              <a:t>Чего боюсь на экзамене?</a:t>
            </a:r>
          </a:p>
          <a:p>
            <a:r>
              <a:rPr lang="ru-RU" sz="3600" b="1" dirty="0" smtClean="0"/>
              <a:t>О чем мечтаю?</a:t>
            </a:r>
          </a:p>
          <a:p>
            <a:r>
              <a:rPr lang="ru-RU" sz="3600" b="1" dirty="0" smtClean="0"/>
              <a:t>Что меня раздражает?</a:t>
            </a:r>
          </a:p>
          <a:p>
            <a:r>
              <a:rPr lang="ru-RU" sz="3600" b="1" dirty="0" smtClean="0"/>
              <a:t>Чего жду от экзамена</a:t>
            </a:r>
            <a:r>
              <a:rPr lang="ru-RU" dirty="0" smtClean="0"/>
              <a:t>?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Чувства  и переживания в ожидании экзамена и на экзамене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Волнение </a:t>
            </a:r>
          </a:p>
          <a:p>
            <a:r>
              <a:rPr lang="ru-RU" b="1" dirty="0" smtClean="0"/>
              <a:t>Страх </a:t>
            </a:r>
          </a:p>
          <a:p>
            <a:r>
              <a:rPr lang="ru-RU" b="1" dirty="0" smtClean="0"/>
              <a:t>Неуверенность </a:t>
            </a:r>
          </a:p>
          <a:p>
            <a:r>
              <a:rPr lang="ru-RU" b="1" dirty="0" smtClean="0"/>
              <a:t>Сомнение </a:t>
            </a:r>
          </a:p>
          <a:p>
            <a:r>
              <a:rPr lang="ru-RU" b="1" dirty="0" smtClean="0"/>
              <a:t>Неудовлетворенность собой</a:t>
            </a:r>
          </a:p>
          <a:p>
            <a:r>
              <a:rPr lang="ru-RU" b="1" dirty="0" smtClean="0"/>
              <a:t>Раздражение </a:t>
            </a:r>
          </a:p>
          <a:p>
            <a:r>
              <a:rPr lang="ru-RU" b="1" dirty="0" smtClean="0"/>
              <a:t>Досада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7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127</TotalTime>
  <Words>430</Words>
  <PresentationFormat>Экран (4:3)</PresentationFormat>
  <Paragraphs>98</Paragraphs>
  <Slides>21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Трек</vt:lpstr>
      <vt:lpstr>  Мастер-класс  «Практико-ориентированная деятельность педагога-психолога в осуществлении  психологической  подготовки учащихся  к сдаче  ГИА и ЕГЭ»</vt:lpstr>
      <vt:lpstr>Цель:</vt:lpstr>
      <vt:lpstr>синквейн</vt:lpstr>
      <vt:lpstr>Синквейн </vt:lpstr>
      <vt:lpstr>темы</vt:lpstr>
      <vt:lpstr>экзамен</vt:lpstr>
      <vt:lpstr>семьи</vt:lpstr>
      <vt:lpstr>графити</vt:lpstr>
      <vt:lpstr>Чувства  и переживания в ожидании экзамена и на экзамене</vt:lpstr>
      <vt:lpstr>Психологическое сопровождение подготовки к ЕГЭ</vt:lpstr>
      <vt:lpstr>Направления работы по группам сопровождения</vt:lpstr>
      <vt:lpstr>Диагностическое направление</vt:lpstr>
      <vt:lpstr>Консультирование </vt:lpstr>
      <vt:lpstr>Индивидуальная консультация с учащимся 11-го класса по профессиональному самоопределению</vt:lpstr>
      <vt:lpstr>Развивающая работа</vt:lpstr>
      <vt:lpstr>Методы и приёмы психологической подготовки к ЕГЭ и ГИА</vt:lpstr>
      <vt:lpstr>релаксация</vt:lpstr>
      <vt:lpstr>Слайд 18</vt:lpstr>
      <vt:lpstr>Повышение самооценки</vt:lpstr>
      <vt:lpstr>Упражнение «Хвасталки»</vt:lpstr>
      <vt:lpstr>Итоговый круг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Мастер-класс  «Практико-ориентированная деятельность педагога-психолога в осуществлении  психологической  подготовки учащихся  к сдаче  ГИА и ЕГЭ»</dc:title>
  <dc:creator>ирина</dc:creator>
  <cp:lastModifiedBy>Test</cp:lastModifiedBy>
  <cp:revision>36</cp:revision>
  <dcterms:created xsi:type="dcterms:W3CDTF">2012-05-20T11:00:09Z</dcterms:created>
  <dcterms:modified xsi:type="dcterms:W3CDTF">2012-05-21T13:21:10Z</dcterms:modified>
</cp:coreProperties>
</file>